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64" r:id="rId5"/>
    <p:sldId id="265" r:id="rId6"/>
    <p:sldId id="266" r:id="rId7"/>
    <p:sldId id="258" r:id="rId8"/>
    <p:sldId id="259" r:id="rId9"/>
    <p:sldId id="260" r:id="rId10"/>
    <p:sldId id="261" r:id="rId11"/>
    <p:sldId id="276" r:id="rId12"/>
    <p:sldId id="262" r:id="rId13"/>
    <p:sldId id="263" r:id="rId14"/>
    <p:sldId id="267" r:id="rId15"/>
    <p:sldId id="272" r:id="rId16"/>
    <p:sldId id="270" r:id="rId17"/>
    <p:sldId id="268" r:id="rId18"/>
    <p:sldId id="271" r:id="rId19"/>
    <p:sldId id="269" r:id="rId20"/>
    <p:sldId id="273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 Year Number</a:t>
            </a:r>
            <a:r>
              <a:rPr lang="en-US" baseline="0" dirty="0" smtClean="0"/>
              <a:t> of Students Summary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2011-2012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703</c:v>
                </c:pt>
                <c:pt idx="1">
                  <c:v>788</c:v>
                </c:pt>
                <c:pt idx="2">
                  <c:v>813</c:v>
                </c:pt>
                <c:pt idx="3">
                  <c:v>918</c:v>
                </c:pt>
                <c:pt idx="4">
                  <c:v>929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2012-2013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2013-2014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2014-2015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2015-2016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8334936"/>
        <c:axId val="298334544"/>
      </c:lineChart>
      <c:catAx>
        <c:axId val="29833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334544"/>
        <c:crosses val="autoZero"/>
        <c:auto val="1"/>
        <c:lblAlgn val="ctr"/>
        <c:lblOffset val="100"/>
        <c:noMultiLvlLbl val="0"/>
      </c:catAx>
      <c:valAx>
        <c:axId val="298334544"/>
        <c:scaling>
          <c:orientation val="minMax"/>
          <c:min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33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3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32.876712328767127</c:v>
                </c:pt>
                <c:pt idx="1">
                  <c:v>50</c:v>
                </c:pt>
                <c:pt idx="2">
                  <c:v>11.643835616438356</c:v>
                </c:pt>
                <c:pt idx="3">
                  <c:v>5.4794520547945202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4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49.6</c:v>
                </c:pt>
                <c:pt idx="1">
                  <c:v>31.4</c:v>
                </c:pt>
                <c:pt idx="2">
                  <c:v>16.8</c:v>
                </c:pt>
                <c:pt idx="3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5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54.4</c:v>
                </c:pt>
                <c:pt idx="1">
                  <c:v>31.2</c:v>
                </c:pt>
                <c:pt idx="2">
                  <c:v>12.8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1565640"/>
        <c:axId val="301566424"/>
      </c:barChart>
      <c:catAx>
        <c:axId val="301565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566424"/>
        <c:auto val="1"/>
        <c:lblAlgn val="ctr"/>
        <c:lblOffset val="100"/>
        <c:noMultiLvlLbl val="0"/>
      </c:catAx>
      <c:valAx>
        <c:axId val="301566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 of</a:t>
                </a:r>
                <a:r>
                  <a:rPr lang="en-US" baseline="0" dirty="0" smtClean="0"/>
                  <a:t> 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565640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3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37.931034482758619</c:v>
                </c:pt>
                <c:pt idx="1">
                  <c:v>46.206896551724135</c:v>
                </c:pt>
                <c:pt idx="2">
                  <c:v>13.793103448275861</c:v>
                </c:pt>
                <c:pt idx="3">
                  <c:v>2.0689655172413794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4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47.1</c:v>
                </c:pt>
                <c:pt idx="1">
                  <c:v>47.1</c:v>
                </c:pt>
                <c:pt idx="2">
                  <c:v>16.2</c:v>
                </c:pt>
                <c:pt idx="3">
                  <c:v>2.9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5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46</c:v>
                </c:pt>
                <c:pt idx="1">
                  <c:v>46</c:v>
                </c:pt>
                <c:pt idx="2">
                  <c:v>5.6</c:v>
                </c:pt>
                <c:pt idx="3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9580408"/>
        <c:axId val="294228136"/>
      </c:barChart>
      <c:catAx>
        <c:axId val="379580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228136"/>
        <c:auto val="1"/>
        <c:lblAlgn val="ctr"/>
        <c:lblOffset val="100"/>
        <c:noMultiLvlLbl val="0"/>
      </c:catAx>
      <c:valAx>
        <c:axId val="294228136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 of 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80408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ELA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38.356164383561641</c:v>
                </c:pt>
                <c:pt idx="1">
                  <c:v>34.93150684931507</c:v>
                </c:pt>
                <c:pt idx="2">
                  <c:v>23.287671232876711</c:v>
                </c:pt>
                <c:pt idx="3">
                  <c:v>3.4246575342465753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Math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32.653061224489797</c:v>
                </c:pt>
                <c:pt idx="1">
                  <c:v>46.938775510204081</c:v>
                </c:pt>
                <c:pt idx="2">
                  <c:v>19.047619047619047</c:v>
                </c:pt>
                <c:pt idx="3">
                  <c:v>1.3605442176870748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ELA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Science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32.1</c:v>
                </c:pt>
                <c:pt idx="1">
                  <c:v>35.799999999999997</c:v>
                </c:pt>
                <c:pt idx="2">
                  <c:v>24.8</c:v>
                </c:pt>
                <c:pt idx="3">
                  <c:v>7.3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Math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46.7</c:v>
                </c:pt>
                <c:pt idx="2">
                  <c:v>23.4</c:v>
                </c:pt>
                <c:pt idx="3">
                  <c:v>2.9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ELA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Science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</c:v>
                </c:pt>
                <c:pt idx="1">
                  <c:v>32.299999999999997</c:v>
                </c:pt>
                <c:pt idx="2">
                  <c:v>18.5</c:v>
                </c:pt>
                <c:pt idx="3">
                  <c:v>3.2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Math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48.8</c:v>
                </c:pt>
                <c:pt idx="1">
                  <c:v>29.6</c:v>
                </c:pt>
                <c:pt idx="2">
                  <c:v>20</c:v>
                </c:pt>
                <c:pt idx="3">
                  <c:v>1.6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Science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32.876712328767127</c:v>
                </c:pt>
                <c:pt idx="1">
                  <c:v>50</c:v>
                </c:pt>
                <c:pt idx="2">
                  <c:v>11.643835616438356</c:v>
                </c:pt>
                <c:pt idx="3">
                  <c:v>5.4794520547945202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37.931034482758619</c:v>
                </c:pt>
                <c:pt idx="1">
                  <c:v>46.206896551724135</c:v>
                </c:pt>
                <c:pt idx="2">
                  <c:v>13.793103448275861</c:v>
                </c:pt>
                <c:pt idx="3">
                  <c:v>2.0689655172413794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</a:t>
            </a:r>
            <a:r>
              <a:rPr lang="en-US" baseline="0" dirty="0" smtClean="0"/>
              <a:t> Year Student Demographic Overview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2011-2012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Hispanic</c:v>
                </c:pt>
                <c:pt idx="1">
                  <c:v>Black</c:v>
                </c:pt>
                <c:pt idx="2">
                  <c:v>White</c:v>
                </c:pt>
                <c:pt idx="3">
                  <c:v>Other</c:v>
                </c:pt>
                <c:pt idx="4">
                  <c:v>Asian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363</c:v>
                </c:pt>
                <c:pt idx="1">
                  <c:v>249</c:v>
                </c:pt>
                <c:pt idx="2">
                  <c:v>63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Hispanic</c:v>
                </c:pt>
                <c:pt idx="1">
                  <c:v>Black</c:v>
                </c:pt>
                <c:pt idx="2">
                  <c:v>White</c:v>
                </c:pt>
                <c:pt idx="3">
                  <c:v>Other</c:v>
                </c:pt>
                <c:pt idx="4">
                  <c:v>Asian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390</c:v>
                </c:pt>
                <c:pt idx="1">
                  <c:v>318</c:v>
                </c:pt>
                <c:pt idx="2">
                  <c:v>54</c:v>
                </c:pt>
                <c:pt idx="3">
                  <c:v>15</c:v>
                </c:pt>
                <c:pt idx="4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Hispanic</c:v>
                </c:pt>
                <c:pt idx="1">
                  <c:v>Black</c:v>
                </c:pt>
                <c:pt idx="2">
                  <c:v>White</c:v>
                </c:pt>
                <c:pt idx="3">
                  <c:v>Other</c:v>
                </c:pt>
                <c:pt idx="4">
                  <c:v>Asian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428</c:v>
                </c:pt>
                <c:pt idx="1">
                  <c:v>295</c:v>
                </c:pt>
                <c:pt idx="2">
                  <c:v>59</c:v>
                </c:pt>
                <c:pt idx="3">
                  <c:v>21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Hispanic</c:v>
                </c:pt>
                <c:pt idx="1">
                  <c:v>Black</c:v>
                </c:pt>
                <c:pt idx="2">
                  <c:v>White</c:v>
                </c:pt>
                <c:pt idx="3">
                  <c:v>Other</c:v>
                </c:pt>
                <c:pt idx="4">
                  <c:v>Asian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490</c:v>
                </c:pt>
                <c:pt idx="1">
                  <c:v>320</c:v>
                </c:pt>
                <c:pt idx="2">
                  <c:v>70</c:v>
                </c:pt>
                <c:pt idx="3">
                  <c:v>29</c:v>
                </c:pt>
                <c:pt idx="4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Hispanic</c:v>
                </c:pt>
                <c:pt idx="1">
                  <c:v>Black</c:v>
                </c:pt>
                <c:pt idx="2">
                  <c:v>White</c:v>
                </c:pt>
                <c:pt idx="3">
                  <c:v>Other</c:v>
                </c:pt>
                <c:pt idx="4">
                  <c:v>Asian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535</c:v>
                </c:pt>
                <c:pt idx="1">
                  <c:v>305</c:v>
                </c:pt>
                <c:pt idx="2">
                  <c:v>58</c:v>
                </c:pt>
                <c:pt idx="3">
                  <c:v>25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1609416"/>
        <c:axId val="375583840"/>
      </c:barChart>
      <c:catAx>
        <c:axId val="30160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583840"/>
        <c:crosses val="autoZero"/>
        <c:auto val="1"/>
        <c:lblAlgn val="ctr"/>
        <c:lblOffset val="100"/>
        <c:noMultiLvlLbl val="0"/>
      </c:catAx>
      <c:valAx>
        <c:axId val="37558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60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Science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49.6</c:v>
                </c:pt>
                <c:pt idx="1">
                  <c:v>31.4</c:v>
                </c:pt>
                <c:pt idx="2">
                  <c:v>16.8</c:v>
                </c:pt>
                <c:pt idx="3">
                  <c:v>2.2000000000000002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47.1</c:v>
                </c:pt>
                <c:pt idx="1">
                  <c:v>33.799999999999997</c:v>
                </c:pt>
                <c:pt idx="2">
                  <c:v>16.2</c:v>
                </c:pt>
                <c:pt idx="3">
                  <c:v>2.9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Science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54.4</c:v>
                </c:pt>
                <c:pt idx="1">
                  <c:v>31.2</c:v>
                </c:pt>
                <c:pt idx="2">
                  <c:v>12.8</c:v>
                </c:pt>
                <c:pt idx="3">
                  <c:v>1.6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</c:v>
                </c:pt>
                <c:pt idx="1">
                  <c:v>46</c:v>
                </c:pt>
                <c:pt idx="2">
                  <c:v>5.6</c:v>
                </c:pt>
                <c:pt idx="3">
                  <c:v>2.4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Percent of Students</a:t>
            </a:r>
            <a:r>
              <a:rPr lang="en-US" baseline="0" dirty="0" smtClean="0"/>
              <a:t> who Receive </a:t>
            </a:r>
            <a:r>
              <a:rPr lang="en-US" dirty="0" smtClean="0"/>
              <a:t>Free</a:t>
            </a:r>
            <a:r>
              <a:rPr lang="en-US" baseline="0" dirty="0" smtClean="0"/>
              <a:t> and Reduced Lunch 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2011 - 2012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Year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2012 - 2013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Year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92.9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2013 - 2014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Year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91.12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2014 -2015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Year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91.63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642984"/>
        <c:axId val="377976232"/>
      </c:barChart>
      <c:catAx>
        <c:axId val="21064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976232"/>
        <c:crosses val="autoZero"/>
        <c:auto val="1"/>
        <c:lblAlgn val="ctr"/>
        <c:lblOffset val="100"/>
        <c:noMultiLvlLbl val="0"/>
      </c:catAx>
      <c:valAx>
        <c:axId val="37797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 of</a:t>
                </a:r>
                <a:r>
                  <a:rPr lang="en-US" baseline="0" dirty="0" smtClean="0"/>
                  <a:t> 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4298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Grade 3 Milestones Mean Score by Domain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white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496.9</c:v>
                </c:pt>
                <c:pt idx="1">
                  <c:v>516.5</c:v>
                </c:pt>
                <c:pt idx="2">
                  <c:v>488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509.9</c:v>
                </c:pt>
                <c:pt idx="1">
                  <c:v>516.6</c:v>
                </c:pt>
                <c:pt idx="2">
                  <c:v>493.2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Science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505.9</c:v>
                </c:pt>
                <c:pt idx="1">
                  <c:v>510.9</c:v>
                </c:pt>
                <c:pt idx="2">
                  <c:v>492.3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Social Studies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501.9</c:v>
                </c:pt>
                <c:pt idx="1">
                  <c:v>504.4</c:v>
                </c:pt>
                <c:pt idx="2">
                  <c:v>486.6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855192"/>
        <c:axId val="203855584"/>
      </c:barChart>
      <c:catAx>
        <c:axId val="20385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55584"/>
        <c:crosses val="autoZero"/>
        <c:auto val="1"/>
        <c:lblAlgn val="ctr"/>
        <c:lblOffset val="100"/>
        <c:noMultiLvlLbl val="0"/>
      </c:catAx>
      <c:valAx>
        <c:axId val="20385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Mean Score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55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Grade 4 Milestones Mean </a:t>
            </a:r>
            <a:r>
              <a:rPr lang="en-US" baseline="0" dirty="0" smtClean="0"/>
              <a:t>Score by Domain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498.94228039911076</c:v>
                </c:pt>
                <c:pt idx="1">
                  <c:v>519.23234840393968</c:v>
                </c:pt>
                <c:pt idx="2" formatCode="General">
                  <c:v>494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511.48299868284278</c:v>
                </c:pt>
                <c:pt idx="1">
                  <c:v>522.62098298676744</c:v>
                </c:pt>
                <c:pt idx="2" formatCode="General">
                  <c:v>500.2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Science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502.83968569060642</c:v>
                </c:pt>
                <c:pt idx="1">
                  <c:v>508.84824810606062</c:v>
                </c:pt>
                <c:pt idx="2" formatCode="General">
                  <c:v>480.3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Social Studies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502.75413876559259</c:v>
                </c:pt>
                <c:pt idx="1">
                  <c:v>508.92977026544457</c:v>
                </c:pt>
                <c:pt idx="2" formatCode="General">
                  <c:v>483.4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7317960"/>
        <c:axId val="297319136"/>
      </c:barChart>
      <c:catAx>
        <c:axId val="29731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19136"/>
        <c:crosses val="autoZero"/>
        <c:auto val="1"/>
        <c:lblAlgn val="ctr"/>
        <c:lblOffset val="100"/>
        <c:noMultiLvlLbl val="0"/>
      </c:catAx>
      <c:valAx>
        <c:axId val="29731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Mean Score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17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Grade 4 Milestones Average Score by Domain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white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501.02531247716746</c:v>
                </c:pt>
                <c:pt idx="1">
                  <c:v>524.57518488085452</c:v>
                </c:pt>
                <c:pt idx="2" formatCode="General">
                  <c:v>484.3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506.2075678556792</c:v>
                </c:pt>
                <c:pt idx="1">
                  <c:v>517.95642014253997</c:v>
                </c:pt>
                <c:pt idx="2" formatCode="General">
                  <c:v>486.5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Science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504.41445617206125</c:v>
                </c:pt>
                <c:pt idx="1">
                  <c:v>512.62133083849847</c:v>
                </c:pt>
                <c:pt idx="2" formatCode="General">
                  <c:v>474.4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Social Studies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State</c:v>
                </c:pt>
                <c:pt idx="1">
                  <c:v>District</c:v>
                </c:pt>
                <c:pt idx="2">
                  <c:v>Norton Park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501.37404742198629</c:v>
                </c:pt>
                <c:pt idx="1">
                  <c:v>506.6033388196567</c:v>
                </c:pt>
                <c:pt idx="2" formatCode="General">
                  <c:v>481.9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7289032"/>
        <c:axId val="297288640"/>
      </c:barChart>
      <c:catAx>
        <c:axId val="29728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288640"/>
        <c:crosses val="autoZero"/>
        <c:auto val="1"/>
        <c:lblAlgn val="ctr"/>
        <c:lblOffset val="100"/>
        <c:noMultiLvlLbl val="0"/>
      </c:catAx>
      <c:valAx>
        <c:axId val="29728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Mean Score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28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Norton Park Mean</a:t>
            </a:r>
            <a:r>
              <a:rPr lang="en-US" baseline="0" dirty="0" smtClean="0"/>
              <a:t> Scores Grades 3-5 By Domain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ELA</c:v>
                </c:pt>
                <c:pt idx="1">
                  <c:v>Math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487.97260273972603</c:v>
                </c:pt>
                <c:pt idx="1">
                  <c:v>493.23129251700681</c:v>
                </c:pt>
                <c:pt idx="2">
                  <c:v>492.29452054794518</c:v>
                </c:pt>
                <c:pt idx="3">
                  <c:v>486.55172413793105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ELA</c:v>
                </c:pt>
                <c:pt idx="1">
                  <c:v>Math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494</c:v>
                </c:pt>
                <c:pt idx="1">
                  <c:v>500.2</c:v>
                </c:pt>
                <c:pt idx="2">
                  <c:v>480.3</c:v>
                </c:pt>
                <c:pt idx="3" formatCode="0.0">
                  <c:v>486.55172413793105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ELA</c:v>
                </c:pt>
                <c:pt idx="1">
                  <c:v>Math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484.3</c:v>
                </c:pt>
                <c:pt idx="1">
                  <c:v>486.5</c:v>
                </c:pt>
                <c:pt idx="2">
                  <c:v>474.4</c:v>
                </c:pt>
                <c:pt idx="3">
                  <c:v>481.9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388152"/>
        <c:axId val="67737576"/>
      </c:barChart>
      <c:catAx>
        <c:axId val="20838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37576"/>
        <c:crosses val="autoZero"/>
        <c:auto val="1"/>
        <c:lblAlgn val="ctr"/>
        <c:lblOffset val="100"/>
        <c:noMultiLvlLbl val="0"/>
      </c:catAx>
      <c:valAx>
        <c:axId val="6773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Mean Score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8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ELA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3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38.356164383561641</c:v>
                </c:pt>
                <c:pt idx="1">
                  <c:v>34.93150684931507</c:v>
                </c:pt>
                <c:pt idx="2">
                  <c:v>23.287671232876711</c:v>
                </c:pt>
                <c:pt idx="3" formatCode="General">
                  <c:v>7.3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4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32.1</c:v>
                </c:pt>
                <c:pt idx="1">
                  <c:v>35.799999999999997</c:v>
                </c:pt>
                <c:pt idx="2">
                  <c:v>24.8</c:v>
                </c:pt>
                <c:pt idx="3">
                  <c:v>7.3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5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46</c:v>
                </c:pt>
                <c:pt idx="1">
                  <c:v>32.299999999999997</c:v>
                </c:pt>
                <c:pt idx="2">
                  <c:v>18.5</c:v>
                </c:pt>
                <c:pt idx="3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7754072"/>
        <c:axId val="297752504"/>
      </c:barChart>
      <c:catAx>
        <c:axId val="29775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752504"/>
        <c:auto val="1"/>
        <c:lblAlgn val="ctr"/>
        <c:lblOffset val="100"/>
        <c:noMultiLvlLbl val="0"/>
      </c:catAx>
      <c:valAx>
        <c:axId val="29775250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 Of</a:t>
                </a:r>
                <a:r>
                  <a:rPr lang="en-US" baseline="0" dirty="0" smtClean="0"/>
                  <a:t> 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754072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Math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3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32.653061224489797</c:v>
                </c:pt>
                <c:pt idx="1">
                  <c:v>46.938775510204081</c:v>
                </c:pt>
                <c:pt idx="2">
                  <c:v>19.047619047619047</c:v>
                </c:pt>
                <c:pt idx="3">
                  <c:v>1.3605442176870748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4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27</c:v>
                </c:pt>
                <c:pt idx="1">
                  <c:v>46.7</c:v>
                </c:pt>
                <c:pt idx="2">
                  <c:v>23.4</c:v>
                </c:pt>
                <c:pt idx="3">
                  <c:v>2.9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5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Beginning</c:v>
                </c:pt>
                <c:pt idx="1">
                  <c:v>Developing</c:v>
                </c:pt>
                <c:pt idx="2">
                  <c:v>Proficient</c:v>
                </c:pt>
                <c:pt idx="3">
                  <c:v> Distinguished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48.8</c:v>
                </c:pt>
                <c:pt idx="1">
                  <c:v>29.6</c:v>
                </c:pt>
                <c:pt idx="2">
                  <c:v>20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0800160"/>
        <c:axId val="300802120"/>
      </c:barChart>
      <c:catAx>
        <c:axId val="30080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02120"/>
        <c:auto val="1"/>
        <c:lblAlgn val="ctr"/>
        <c:lblOffset val="100"/>
        <c:noMultiLvlLbl val="0"/>
      </c:catAx>
      <c:valAx>
        <c:axId val="300802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 of 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00160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Overview</a:t>
            </a:r>
            <a:br>
              <a:rPr lang="en-US" dirty="0" smtClean="0"/>
            </a:br>
            <a:r>
              <a:rPr lang="en-US" dirty="0"/>
              <a:t>Norton Park Elementary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418336"/>
          </a:xfrm>
        </p:spPr>
        <p:txBody>
          <a:bodyPr>
            <a:normAutofit/>
          </a:bodyPr>
          <a:lstStyle/>
          <a:p>
            <a:r>
              <a:rPr lang="en-US" dirty="0" smtClean="0"/>
              <a:t>Stuart Ogburn</a:t>
            </a:r>
          </a:p>
          <a:p>
            <a:r>
              <a:rPr lang="en-US" dirty="0" smtClean="0"/>
              <a:t>November 2015</a:t>
            </a:r>
          </a:p>
          <a:p>
            <a:r>
              <a:rPr lang="en-US" dirty="0" smtClean="0"/>
              <a:t>ITEC 7305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Milestones NPK Grades 3-5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646881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6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Proficiency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Beginning Learners</a:t>
            </a:r>
            <a:r>
              <a:rPr lang="en-US" dirty="0"/>
              <a:t> </a:t>
            </a:r>
            <a:r>
              <a:rPr lang="en-US" b="1" dirty="0"/>
              <a:t>do not yet demonstrate proficiency </a:t>
            </a:r>
            <a:r>
              <a:rPr lang="en-US" dirty="0"/>
              <a:t>in the knowledge and skills necessary at this grade level/course of learning, as specified in Georgia’s content standards.  The students </a:t>
            </a:r>
            <a:r>
              <a:rPr lang="en-US" b="1" i="1" dirty="0"/>
              <a:t>need substantial academic support</a:t>
            </a:r>
            <a:r>
              <a:rPr lang="en-US" i="1" dirty="0"/>
              <a:t> </a:t>
            </a:r>
            <a:r>
              <a:rPr lang="en-US" dirty="0"/>
              <a:t>to be prepared for the next grade level or course and to be on track </a:t>
            </a:r>
            <a:r>
              <a:rPr lang="en-US" dirty="0" err="1"/>
              <a:t>forcollege</a:t>
            </a:r>
            <a:r>
              <a:rPr lang="en-US" dirty="0"/>
              <a:t> and career readiness</a:t>
            </a:r>
            <a:r>
              <a:rPr lang="en-US" i="1" dirty="0"/>
              <a:t>.</a:t>
            </a:r>
            <a:endParaRPr lang="en-US" dirty="0"/>
          </a:p>
          <a:p>
            <a:r>
              <a:rPr lang="en-US" b="1" dirty="0"/>
              <a:t>Developing Learners demonstrate partial proficiency </a:t>
            </a:r>
            <a:r>
              <a:rPr lang="en-US" dirty="0"/>
              <a:t>in the knowledge and skills necessary at this grade level/course of learning, as specified in Georgia’s content standards.  The students </a:t>
            </a:r>
            <a:r>
              <a:rPr lang="en-US" b="1" i="1" dirty="0"/>
              <a:t>need additional academic support</a:t>
            </a:r>
            <a:r>
              <a:rPr lang="en-US" i="1" dirty="0"/>
              <a:t> </a:t>
            </a:r>
            <a:r>
              <a:rPr lang="en-US" dirty="0"/>
              <a:t>to ensure success in the next grade level or course and to be on track for</a:t>
            </a:r>
            <a:r>
              <a:rPr lang="en-US" i="1" dirty="0"/>
              <a:t> </a:t>
            </a:r>
            <a:r>
              <a:rPr lang="en-US" dirty="0"/>
              <a:t>college and career readiness</a:t>
            </a:r>
            <a:r>
              <a:rPr lang="en-US" i="1" dirty="0"/>
              <a:t>.</a:t>
            </a:r>
            <a:endParaRPr lang="en-US" dirty="0"/>
          </a:p>
          <a:p>
            <a:r>
              <a:rPr lang="en-US" b="1" dirty="0"/>
              <a:t>Proficient Learners demonstrate</a:t>
            </a:r>
            <a:r>
              <a:rPr lang="en-US" dirty="0"/>
              <a:t> </a:t>
            </a:r>
            <a:r>
              <a:rPr lang="en-US" b="1" dirty="0"/>
              <a:t>proficiency </a:t>
            </a:r>
            <a:r>
              <a:rPr lang="en-US" dirty="0"/>
              <a:t>in the knowledge and skills necessary at this grade level/course of learning, as specified in Georgia’s content standards. The students </a:t>
            </a:r>
            <a:r>
              <a:rPr lang="en-US" b="1" i="1" dirty="0"/>
              <a:t>are prepared</a:t>
            </a:r>
            <a:r>
              <a:rPr lang="en-US" dirty="0"/>
              <a:t> for the next grade level or course and are on track for college and career readiness</a:t>
            </a:r>
            <a:r>
              <a:rPr lang="en-US" i="1" dirty="0"/>
              <a:t>.</a:t>
            </a:r>
            <a:endParaRPr lang="en-US" dirty="0"/>
          </a:p>
          <a:p>
            <a:r>
              <a:rPr lang="en-US" b="1" dirty="0"/>
              <a:t>Distinguished Learners demonstrate</a:t>
            </a:r>
            <a:r>
              <a:rPr lang="en-US" dirty="0"/>
              <a:t> </a:t>
            </a:r>
            <a:r>
              <a:rPr lang="en-US" b="1" dirty="0"/>
              <a:t>advanced proficiency </a:t>
            </a:r>
            <a:r>
              <a:rPr lang="en-US" dirty="0"/>
              <a:t>in the knowledge and skills necessary at this grade level/course of learning, as specified in Georgia’s content standards. The students </a:t>
            </a:r>
            <a:r>
              <a:rPr lang="en-US" b="1" i="1" dirty="0"/>
              <a:t>are well prepared </a:t>
            </a:r>
            <a:r>
              <a:rPr lang="en-US" dirty="0"/>
              <a:t>for the next grade level or course and are well prepared for</a:t>
            </a:r>
            <a:r>
              <a:rPr lang="en-US" i="1" dirty="0"/>
              <a:t> </a:t>
            </a:r>
            <a:r>
              <a:rPr lang="en-US" dirty="0"/>
              <a:t>college and career readiness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Proficiency Scores </a:t>
            </a:r>
            <a:r>
              <a:rPr lang="en-US" dirty="0" smtClean="0"/>
              <a:t>Percentage </a:t>
            </a:r>
            <a:r>
              <a:rPr lang="en-US" dirty="0"/>
              <a:t>by Domain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010734"/>
              </p:ext>
            </p:extLst>
          </p:nvPr>
        </p:nvGraphicFramePr>
        <p:xfrm>
          <a:off x="529390" y="2636109"/>
          <a:ext cx="5087904" cy="3758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887635"/>
              </p:ext>
            </p:extLst>
          </p:nvPr>
        </p:nvGraphicFramePr>
        <p:xfrm>
          <a:off x="6352675" y="2636109"/>
          <a:ext cx="5029324" cy="3758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41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Proficiency Scores Percent by Domain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482948"/>
              </p:ext>
            </p:extLst>
          </p:nvPr>
        </p:nvGraphicFramePr>
        <p:xfrm>
          <a:off x="558266" y="2636109"/>
          <a:ext cx="5059028" cy="3758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71573"/>
              </p:ext>
            </p:extLst>
          </p:nvPr>
        </p:nvGraphicFramePr>
        <p:xfrm>
          <a:off x="6554805" y="2636109"/>
          <a:ext cx="5071992" cy="3758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4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3 Proficiency </a:t>
            </a:r>
            <a:endParaRPr lang="en-US" dirty="0"/>
          </a:p>
        </p:txBody>
      </p:sp>
      <p:graphicFrame>
        <p:nvGraphicFramePr>
          <p:cNvPr id="62" name="Content Placeholder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791819"/>
              </p:ext>
            </p:extLst>
          </p:nvPr>
        </p:nvGraphicFramePr>
        <p:xfrm>
          <a:off x="617021" y="2435191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3" name="Content Placeholder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40579"/>
              </p:ext>
            </p:extLst>
          </p:nvPr>
        </p:nvGraphicFramePr>
        <p:xfrm>
          <a:off x="6265446" y="2435190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15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 Proficiency </a:t>
            </a:r>
            <a:endParaRPr lang="en-US" dirty="0"/>
          </a:p>
        </p:txBody>
      </p:sp>
      <p:graphicFrame>
        <p:nvGraphicFramePr>
          <p:cNvPr id="62" name="Content Placeholder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244556"/>
              </p:ext>
            </p:extLst>
          </p:nvPr>
        </p:nvGraphicFramePr>
        <p:xfrm>
          <a:off x="617021" y="2435191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3" name="Content Placeholder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204192"/>
              </p:ext>
            </p:extLst>
          </p:nvPr>
        </p:nvGraphicFramePr>
        <p:xfrm>
          <a:off x="6265446" y="2435190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5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5 Proficiency </a:t>
            </a:r>
            <a:endParaRPr lang="en-US" dirty="0"/>
          </a:p>
        </p:txBody>
      </p:sp>
      <p:graphicFrame>
        <p:nvGraphicFramePr>
          <p:cNvPr id="62" name="Content Placeholder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899047"/>
              </p:ext>
            </p:extLst>
          </p:nvPr>
        </p:nvGraphicFramePr>
        <p:xfrm>
          <a:off x="617021" y="2435191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3" name="Content Placeholder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322893"/>
              </p:ext>
            </p:extLst>
          </p:nvPr>
        </p:nvGraphicFramePr>
        <p:xfrm>
          <a:off x="6265446" y="2435190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74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3 Proficiency </a:t>
            </a:r>
            <a:endParaRPr lang="en-US" dirty="0"/>
          </a:p>
        </p:txBody>
      </p:sp>
      <p:graphicFrame>
        <p:nvGraphicFramePr>
          <p:cNvPr id="62" name="Content Placeholder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586713"/>
              </p:ext>
            </p:extLst>
          </p:nvPr>
        </p:nvGraphicFramePr>
        <p:xfrm>
          <a:off x="617021" y="2435191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3" name="Content Placeholder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436850"/>
              </p:ext>
            </p:extLst>
          </p:nvPr>
        </p:nvGraphicFramePr>
        <p:xfrm>
          <a:off x="6265446" y="2435190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4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 Proficiency </a:t>
            </a:r>
            <a:endParaRPr lang="en-US" dirty="0"/>
          </a:p>
        </p:txBody>
      </p:sp>
      <p:graphicFrame>
        <p:nvGraphicFramePr>
          <p:cNvPr id="62" name="Content Placeholder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578643"/>
              </p:ext>
            </p:extLst>
          </p:nvPr>
        </p:nvGraphicFramePr>
        <p:xfrm>
          <a:off x="617021" y="2435191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3" name="Content Placeholder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954208"/>
              </p:ext>
            </p:extLst>
          </p:nvPr>
        </p:nvGraphicFramePr>
        <p:xfrm>
          <a:off x="6265446" y="2435190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43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5 Proficiency </a:t>
            </a:r>
            <a:endParaRPr lang="en-US" dirty="0"/>
          </a:p>
        </p:txBody>
      </p:sp>
      <p:graphicFrame>
        <p:nvGraphicFramePr>
          <p:cNvPr id="62" name="Content Placeholder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374954"/>
              </p:ext>
            </p:extLst>
          </p:nvPr>
        </p:nvGraphicFramePr>
        <p:xfrm>
          <a:off x="617021" y="2435191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3" name="Content Placeholder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106076"/>
              </p:ext>
            </p:extLst>
          </p:nvPr>
        </p:nvGraphicFramePr>
        <p:xfrm>
          <a:off x="6265446" y="2435190"/>
          <a:ext cx="5572024" cy="41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71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strengths and areas that need improvement based on the Georgia Milestones End of Grade Assessment</a:t>
            </a:r>
          </a:p>
          <a:p>
            <a:r>
              <a:rPr lang="en-US" dirty="0" smtClean="0"/>
              <a:t>To give the Data Team a starting point for discussions and decisions regarding action plans to improve student achievement. </a:t>
            </a:r>
          </a:p>
          <a:p>
            <a:r>
              <a:rPr lang="en-US" dirty="0" smtClean="0"/>
              <a:t>Analyze where we are compared to the district and state.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 and Math scores are higher than Science and Social Studies scores</a:t>
            </a:r>
          </a:p>
          <a:p>
            <a:r>
              <a:rPr lang="en-US" dirty="0" smtClean="0"/>
              <a:t>Science and Social Studies scores decrease from grades 3-5</a:t>
            </a:r>
          </a:p>
          <a:p>
            <a:r>
              <a:rPr lang="en-US" dirty="0" smtClean="0"/>
              <a:t>A majority of students are beginning or </a:t>
            </a:r>
            <a:r>
              <a:rPr lang="en-US" dirty="0"/>
              <a:t>d</a:t>
            </a:r>
            <a:r>
              <a:rPr lang="en-US" dirty="0" smtClean="0"/>
              <a:t>eveloping </a:t>
            </a:r>
            <a:r>
              <a:rPr lang="en-US" dirty="0"/>
              <a:t>l</a:t>
            </a:r>
            <a:r>
              <a:rPr lang="en-US" dirty="0" smtClean="0"/>
              <a:t>earners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do to increase achievement in Science and Social Studies?</a:t>
            </a:r>
          </a:p>
          <a:p>
            <a:r>
              <a:rPr lang="en-US" dirty="0" smtClean="0"/>
              <a:t>What can we do to move students from developing learners to proficient learners?</a:t>
            </a:r>
          </a:p>
          <a:p>
            <a:r>
              <a:rPr lang="en-US" dirty="0" smtClean="0"/>
              <a:t>What other data can we collect to improve classroom instruction and improve students’ success on science and social studies standards?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to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population, demographic, and free and reduced lunch data were taken directly from the Georgia Department of Education statewide longitudinal data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Students 5 Year Overview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15771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1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Year Student Demographic Overview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501865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5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Free and Reduced Lunch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168675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17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Milestones Grade 3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748552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Georgia Milestones Grade </a:t>
            </a: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501146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3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Milestones Grade 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891040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4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10541</TotalTime>
  <Words>330</Words>
  <Application>Microsoft Office PowerPoint</Application>
  <PresentationFormat>Widescreen</PresentationFormat>
  <Paragraphs>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Quotable</vt:lpstr>
      <vt:lpstr>Data Overview Norton Park Elementary School</vt:lpstr>
      <vt:lpstr>Purpose</vt:lpstr>
      <vt:lpstr>Notes to Audience</vt:lpstr>
      <vt:lpstr>Number of Students 5 Year Overview</vt:lpstr>
      <vt:lpstr>5 Year Student Demographic Overview</vt:lpstr>
      <vt:lpstr>Percent Free and Reduced Lunch</vt:lpstr>
      <vt:lpstr>Georgia Milestones Grade 3</vt:lpstr>
      <vt:lpstr>Georgia Milestones Grade 4</vt:lpstr>
      <vt:lpstr>Georgia Milestones Grade 5</vt:lpstr>
      <vt:lpstr>Georgia Milestones NPK Grades 3-5</vt:lpstr>
      <vt:lpstr>Student Proficiency</vt:lpstr>
      <vt:lpstr>Proficiency Scores Percentage by Domain</vt:lpstr>
      <vt:lpstr>Proficiency Scores Percent by Domain</vt:lpstr>
      <vt:lpstr>Grade 3 Proficiency </vt:lpstr>
      <vt:lpstr>Grade 4 Proficiency </vt:lpstr>
      <vt:lpstr>Grade 5 Proficiency </vt:lpstr>
      <vt:lpstr>Grade 3 Proficiency </vt:lpstr>
      <vt:lpstr>Grade 4 Proficiency </vt:lpstr>
      <vt:lpstr>Grade 5 Proficiency </vt:lpstr>
      <vt:lpstr>Notices</vt:lpstr>
      <vt:lpstr>Discussion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Overview</dc:title>
  <dc:creator>Stuart Ogburn</dc:creator>
  <cp:lastModifiedBy>Stuart Ogburn</cp:lastModifiedBy>
  <cp:revision>29</cp:revision>
  <dcterms:created xsi:type="dcterms:W3CDTF">2015-11-22T14:32:59Z</dcterms:created>
  <dcterms:modified xsi:type="dcterms:W3CDTF">2015-11-29T22:14:23Z</dcterms:modified>
</cp:coreProperties>
</file>